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handoutMasterIdLst>
    <p:handoutMasterId r:id="rId65"/>
  </p:handout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53" r:id="rId10"/>
    <p:sldId id="402" r:id="rId11"/>
    <p:sldId id="403" r:id="rId12"/>
    <p:sldId id="405" r:id="rId13"/>
    <p:sldId id="406" r:id="rId14"/>
    <p:sldId id="407" r:id="rId15"/>
    <p:sldId id="454" r:id="rId16"/>
    <p:sldId id="408" r:id="rId17"/>
    <p:sldId id="409" r:id="rId18"/>
    <p:sldId id="410" r:id="rId19"/>
    <p:sldId id="411" r:id="rId20"/>
    <p:sldId id="412" r:id="rId21"/>
    <p:sldId id="413" r:id="rId22"/>
    <p:sldId id="455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61" r:id="rId33"/>
    <p:sldId id="424" r:id="rId34"/>
    <p:sldId id="425" r:id="rId35"/>
    <p:sldId id="426" r:id="rId36"/>
    <p:sldId id="427" r:id="rId37"/>
    <p:sldId id="428" r:id="rId38"/>
    <p:sldId id="429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57" r:id="rId57"/>
    <p:sldId id="448" r:id="rId58"/>
    <p:sldId id="458" r:id="rId59"/>
    <p:sldId id="449" r:id="rId60"/>
    <p:sldId id="452" r:id="rId61"/>
    <p:sldId id="450" r:id="rId62"/>
    <p:sldId id="45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7F00"/>
    <a:srgbClr val="FF3399"/>
    <a:srgbClr val="FF0000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2" autoAdjust="0"/>
    <p:restoredTop sz="86564" autoAdjust="0"/>
  </p:normalViewPr>
  <p:slideViewPr>
    <p:cSldViewPr>
      <p:cViewPr>
        <p:scale>
          <a:sx n="80" d="100"/>
          <a:sy n="80" d="100"/>
        </p:scale>
        <p:origin x="-10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21.2.2019.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21.2.2019.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0524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292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569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12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561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170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347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658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4120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7832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199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8054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5478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987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6352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6330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3890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4985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42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1800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401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401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37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30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5988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2809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8085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7029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5425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02326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1485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031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323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1121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5136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4280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3562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44108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5638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0252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23803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6330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56462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413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9740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9266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571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73910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360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4528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3043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04965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6850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112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646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346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020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2/21/2019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wFZ5Dbj8DA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YDuBh7VbGgU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  <p:sp>
        <p:nvSpPr>
          <p:cNvPr id="3" name="AutoShape 4" descr="http://www.wornthrough.com/blog/wp-content/uploads/2012/10/jam_hom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2786113" y="3928496"/>
            <a:ext cx="3586087" cy="28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212976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PREDNJI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212976"/>
            <a:ext cx="2857520" cy="571107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STRAŽNJI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37686" y="4000504"/>
            <a:ext cx="742226" cy="1333795"/>
          </a:xfrm>
          <a:prstGeom prst="line">
            <a:avLst/>
          </a:prstGeom>
          <a:ln w="101600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36096" y="4000504"/>
            <a:ext cx="894270" cy="936104"/>
          </a:xfrm>
          <a:prstGeom prst="line">
            <a:avLst/>
          </a:prstGeom>
          <a:ln w="101600">
            <a:solidFill>
              <a:srgbClr val="000099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allAtOnce" animBg="1"/>
      <p:bldP spid="12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Oh, žao mi je.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indent="-41148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Wingdings 2"/>
              <a:buNone/>
              <a:defRPr/>
            </a:pPr>
            <a:r>
              <a:rPr lang="hr-HR" sz="2500" u="sng" dirty="0" smtClean="0">
                <a:solidFill>
                  <a:prstClr val="white"/>
                </a:solidFill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INTERAKCIJA</a:t>
            </a:r>
            <a:endParaRPr lang="hr-HR" sz="2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0099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SOCIJALNO KNJIGOVODSTVO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solidFill>
                  <a:prstClr val="white"/>
                </a:solidFill>
              </a:rPr>
              <a:t>=</a:t>
            </a:r>
            <a:endParaRPr lang="hr-HR" sz="5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0099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PROFIT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za što smo se spremni izvrgnuti trošku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što nastojimo izbjeći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solidFill>
                  <a:prstClr val="white"/>
                </a:solidFill>
              </a:rPr>
              <a:t>−</a:t>
            </a:r>
            <a:endParaRPr lang="hr-HR" sz="4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solidFill>
                  <a:prstClr val="white"/>
                </a:solidFill>
                <a:cs typeface="Arial" pitchFamily="34" charset="0"/>
              </a:rPr>
              <a:t>d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korist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nastavljati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, slično kao u slučaju ponašanja na tržištu 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solidFill>
                  <a:prstClr val="white"/>
                </a:solidFill>
                <a:cs typeface="Arial" pitchFamily="34" charset="0"/>
              </a:rPr>
              <a:t>(„Dobro se dobrim vraća”)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2894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stalnoj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redovitoj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„mi” i „oni” osjećaj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skup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anonimnih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međusobno nepovezanih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pojedinaca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kupci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kino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dvorani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interakcija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među pojedincima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slaba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statističko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prema</a:t>
            </a:r>
            <a:r>
              <a:rPr lang="vi-VN" sz="25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značajkama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1900" i="1" dirty="0" smtClean="0">
                <a:solidFill>
                  <a:prstClr val="white"/>
                </a:solidFill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podatci bitni za sociološka istraživanja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</a:t>
            </a:r>
            <a:endParaRPr lang="hr-HR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5" grpId="0" build="allAtOnce"/>
      <p:bldP spid="6" grpId="0" build="allAtOnce"/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8010" y="3964300"/>
            <a:ext cx="8895711" cy="2489036"/>
            <a:chOff x="178010" y="3666455"/>
            <a:chExt cx="8895711" cy="2489036"/>
          </a:xfrm>
        </p:grpSpPr>
        <p:grpSp>
          <p:nvGrpSpPr>
            <p:cNvPr id="12" name="Group 11"/>
            <p:cNvGrpSpPr/>
            <p:nvPr/>
          </p:nvGrpSpPr>
          <p:grpSpPr>
            <a:xfrm>
              <a:off x="178010" y="4149080"/>
              <a:ext cx="8895711" cy="2006411"/>
              <a:chOff x="178010" y="4149080"/>
              <a:chExt cx="8895711" cy="2006411"/>
            </a:xfrm>
          </p:grpSpPr>
          <p:pic>
            <p:nvPicPr>
              <p:cNvPr id="1028" name="Picture 4" descr="D:\BackUp_skola\sociologija\slike\socijalna_kategorija3.jpg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6084168" y="4149080"/>
                <a:ext cx="2989553" cy="200641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9" name="Picture 5" descr="D:\BackUp_skola\sociologija\slike\socijalna_kategorija.jp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78010" y="4149080"/>
                <a:ext cx="2937789" cy="200515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7" name="Picture 3" descr="D:\BackUp_skola\sociologija\slike\socijalna_kategorija2.jpg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27282" y="4149080"/>
                <a:ext cx="2745404" cy="1971199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78010" y="4149080"/>
                <a:ext cx="8895711" cy="20064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014847" y="3666455"/>
              <a:ext cx="322203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SOCIJALNA KATEGORIJA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605" y="250356"/>
            <a:ext cx="8151878" cy="3178644"/>
            <a:chOff x="521605" y="250356"/>
            <a:chExt cx="8151878" cy="3178644"/>
          </a:xfrm>
        </p:grpSpPr>
        <p:grpSp>
          <p:nvGrpSpPr>
            <p:cNvPr id="15" name="Group 14"/>
            <p:cNvGrpSpPr/>
            <p:nvPr/>
          </p:nvGrpSpPr>
          <p:grpSpPr>
            <a:xfrm>
              <a:off x="521605" y="732981"/>
              <a:ext cx="8151878" cy="2696019"/>
              <a:chOff x="521605" y="353616"/>
              <a:chExt cx="8151878" cy="2696019"/>
            </a:xfrm>
          </p:grpSpPr>
          <p:pic>
            <p:nvPicPr>
              <p:cNvPr id="9" name="Picture 8" descr="agregat3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605" y="408612"/>
                <a:ext cx="3961535" cy="264102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" name="Picture 9" descr="agregat2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3277" y="430251"/>
                <a:ext cx="3930205" cy="2597745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21605" y="353616"/>
                <a:ext cx="8151878" cy="26960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901809" y="250356"/>
              <a:ext cx="139147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AGREGAT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8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Cooley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PRIMARNE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dugotrajne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visok stupanj bliskosti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osjećajne povezanosti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SEKUNDARNE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brojnije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su, njihovi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, a njihove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interakcije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nisu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tako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sveobuhvatne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kao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granica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111 - 112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91959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REFERENTNE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osnovica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mjerilo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za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procjenjivanje i oblikovanje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FUNKCIJE REFERENTNE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</a:rPr>
                <a:t>  </a:t>
              </a:r>
              <a:endParaRPr lang="hr-HR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usvajanje normi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solidFill>
                  <a:prstClr val="white"/>
                </a:solidFill>
                <a:cs typeface="Arial" pitchFamily="34" charset="0"/>
              </a:rPr>
              <a:t>ponašanje..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.)</a:t>
            </a:r>
            <a:endParaRPr lang="hr-HR" sz="2000" i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usporedba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značajki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referentne grupe s grupom kojoj stvarno pripadamo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KOMPARATIVNA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113 - 114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0" grpId="0" build="allAtOnce"/>
      <p:bldP spid="1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RELATIVNA DEPRIVACIJA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nezadovoljstv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zbog jaza između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zaista imamo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(u grupi kojoj pripadamo)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(na osnovi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mjerila referentne grupe)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hipoteza: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rezultati istraživanja: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zaključak: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29" y="3212976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6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VELIČINA GRUPE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Georg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Simmel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VELIČINA GRUPE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TRIJADA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stabilnija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tri odnosa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jedan odnos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formalna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struktura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(položaji, </a:t>
            </a:r>
            <a:br>
              <a:rPr lang="hr-HR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build="allAtOnce"/>
      <p:bldP spid="30" grpId="0" animBg="1"/>
      <p:bldP spid="31" grpId="0" animBg="1"/>
      <p:bldP spid="32" grpId="0" build="allAtOnce"/>
      <p:bldP spid="34" grpId="0" animBg="1"/>
      <p:bldP spid="35" grpId="0" animBg="1"/>
      <p:bldP spid="3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29769" y="-1431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5789" y="530732"/>
            <a:ext cx="1662359" cy="1314092"/>
            <a:chOff x="298618" y="332656"/>
            <a:chExt cx="1846881" cy="1504194"/>
          </a:xfrm>
        </p:grpSpPr>
        <p:grpSp>
          <p:nvGrpSpPr>
            <p:cNvPr id="20" name="Group 19"/>
            <p:cNvGrpSpPr/>
            <p:nvPr/>
          </p:nvGrpSpPr>
          <p:grpSpPr>
            <a:xfrm>
              <a:off x="298618" y="1295844"/>
              <a:ext cx="1846881" cy="541006"/>
              <a:chOff x="298618" y="1295844"/>
              <a:chExt cx="1846881" cy="54100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98618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04493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24" name="Straight Connector 23"/>
              <p:cNvCxnSpPr>
                <a:stCxn id="22" idx="6"/>
                <a:endCxn id="23" idx="2"/>
              </p:cNvCxnSpPr>
              <p:nvPr/>
            </p:nvCxnSpPr>
            <p:spPr>
              <a:xfrm>
                <a:off x="839624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13019" y="332656"/>
              <a:ext cx="161807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DIJADA</a:t>
              </a:r>
            </a:p>
            <a:p>
              <a:pPr algn="ctr"/>
              <a:r>
                <a:rPr lang="hr-HR" i="1" dirty="0" smtClean="0"/>
                <a:t>(jedan odnos)</a:t>
              </a:r>
              <a:endParaRPr lang="hr-HR" sz="2400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16129" y="373525"/>
            <a:ext cx="1662359" cy="2013041"/>
            <a:chOff x="3445199" y="332656"/>
            <a:chExt cx="1846881" cy="2304256"/>
          </a:xfrm>
        </p:grpSpPr>
        <p:sp>
          <p:nvSpPr>
            <p:cNvPr id="27" name="TextBox 26"/>
            <p:cNvSpPr txBox="1"/>
            <p:nvPr/>
          </p:nvSpPr>
          <p:spPr>
            <a:xfrm>
              <a:off x="3670195" y="332656"/>
              <a:ext cx="139688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TRIJADA</a:t>
              </a:r>
            </a:p>
            <a:p>
              <a:pPr algn="ctr"/>
              <a:r>
                <a:rPr lang="hr-HR" i="1" dirty="0" smtClean="0"/>
                <a:t>(tri odnosa)</a:t>
              </a:r>
              <a:endParaRPr lang="hr-HR" sz="2400" i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45199" y="1295844"/>
              <a:ext cx="1846881" cy="1341068"/>
              <a:chOff x="3445199" y="1295844"/>
              <a:chExt cx="1846881" cy="134106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118518" y="2095906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5199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51074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39" name="Straight Connector 38"/>
              <p:cNvCxnSpPr>
                <a:stCxn id="33" idx="5"/>
                <a:endCxn id="29" idx="1"/>
              </p:cNvCxnSpPr>
              <p:nvPr/>
            </p:nvCxnSpPr>
            <p:spPr>
              <a:xfrm>
                <a:off x="3906977" y="1757622"/>
                <a:ext cx="290769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6"/>
                <a:endCxn id="37" idx="2"/>
              </p:cNvCxnSpPr>
              <p:nvPr/>
            </p:nvCxnSpPr>
            <p:spPr>
              <a:xfrm>
                <a:off x="3986205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9" idx="7"/>
                <a:endCxn id="37" idx="3"/>
              </p:cNvCxnSpPr>
              <p:nvPr/>
            </p:nvCxnSpPr>
            <p:spPr>
              <a:xfrm flipV="1">
                <a:off x="4580296" y="1757622"/>
                <a:ext cx="250006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6498863" y="385209"/>
            <a:ext cx="2133358" cy="2588586"/>
            <a:chOff x="6355551" y="33890"/>
            <a:chExt cx="2370161" cy="2963062"/>
          </a:xfrm>
        </p:grpSpPr>
        <p:grpSp>
          <p:nvGrpSpPr>
            <p:cNvPr id="44" name="Group 43"/>
            <p:cNvGrpSpPr/>
            <p:nvPr/>
          </p:nvGrpSpPr>
          <p:grpSpPr>
            <a:xfrm>
              <a:off x="6532519" y="908720"/>
              <a:ext cx="2016224" cy="2088232"/>
              <a:chOff x="6228184" y="836712"/>
              <a:chExt cx="2016224" cy="2088232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979078" y="836712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228184" y="1579153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979078" y="2383938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703402" y="1579153"/>
                <a:ext cx="541006" cy="541006"/>
              </a:xfrm>
              <a:prstGeom prst="ellipse">
                <a:avLst/>
              </a:prstGeom>
              <a:solidFill>
                <a:srgbClr val="FF7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D</a:t>
                </a:r>
                <a:endParaRPr lang="hr-HR" sz="2800" b="1" dirty="0"/>
              </a:p>
            </p:txBody>
          </p:sp>
          <p:cxnSp>
            <p:nvCxnSpPr>
              <p:cNvPr id="51" name="Straight Connector 50"/>
              <p:cNvCxnSpPr>
                <a:stCxn id="48" idx="6"/>
                <a:endCxn id="50" idx="2"/>
              </p:cNvCxnSpPr>
              <p:nvPr/>
            </p:nvCxnSpPr>
            <p:spPr>
              <a:xfrm>
                <a:off x="6769190" y="1849656"/>
                <a:ext cx="9342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4"/>
                <a:endCxn id="49" idx="0"/>
              </p:cNvCxnSpPr>
              <p:nvPr/>
            </p:nvCxnSpPr>
            <p:spPr>
              <a:xfrm>
                <a:off x="7249581" y="1377718"/>
                <a:ext cx="0" cy="10062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8" idx="7"/>
                <a:endCxn id="47" idx="3"/>
              </p:cNvCxnSpPr>
              <p:nvPr/>
            </p:nvCxnSpPr>
            <p:spPr>
              <a:xfrm flipV="1">
                <a:off x="6689962" y="1298490"/>
                <a:ext cx="36834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8" idx="5"/>
                <a:endCxn id="49" idx="1"/>
              </p:cNvCxnSpPr>
              <p:nvPr/>
            </p:nvCxnSpPr>
            <p:spPr>
              <a:xfrm>
                <a:off x="6689962" y="2040931"/>
                <a:ext cx="36834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7"/>
                <a:endCxn id="50" idx="3"/>
              </p:cNvCxnSpPr>
              <p:nvPr/>
            </p:nvCxnSpPr>
            <p:spPr>
              <a:xfrm flipV="1">
                <a:off x="7440856" y="2040931"/>
                <a:ext cx="34177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7" idx="5"/>
                <a:endCxn id="50" idx="1"/>
              </p:cNvCxnSpPr>
              <p:nvPr/>
            </p:nvCxnSpPr>
            <p:spPr>
              <a:xfrm>
                <a:off x="7440856" y="1298490"/>
                <a:ext cx="34177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355551" y="33890"/>
              <a:ext cx="2370161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ČETVORO LJUDI</a:t>
              </a:r>
            </a:p>
            <a:p>
              <a:pPr algn="ctr"/>
              <a:r>
                <a:rPr lang="hr-HR" i="1" dirty="0" smtClean="0"/>
                <a:t>(šest odnosa)</a:t>
              </a:r>
              <a:endParaRPr lang="hr-HR" sz="2400" i="1" dirty="0"/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481545" y="3224193"/>
            <a:ext cx="6261302" cy="344516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43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dva tipa vodstva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potrebe grupe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zadatka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kolektivnu dobrobit</a:t>
            </a: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400" i="1" u="sng" dirty="0" smtClean="0">
                <a:solidFill>
                  <a:prstClr val="white"/>
                </a:solidFill>
                <a:cs typeface="Arial" pitchFamily="34" charset="0"/>
              </a:rPr>
              <a:t>cilj je manje bitan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oca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stil odlučivanja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preuzima odgovornost za odluke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strogo pokoravanje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b="1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grupa djeluje samostalno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vođa se ne mješa 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36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55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strogo pokoravanje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b="1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vođa se ne mješa 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solidFill>
                  <a:prstClr val="white"/>
                </a:solidFill>
                <a:cs typeface="Arial" pitchFamily="34" charset="0"/>
              </a:rPr>
              <a:t>dijade</a:t>
            </a: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VODSTVO GRUPE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1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JEZIK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GOVOR TIJELA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PARAJEZIK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DODIR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prstClr val="black"/>
                  </a:solidFill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580954" y="3989300"/>
            <a:ext cx="3281054" cy="2687660"/>
            <a:chOff x="5426885" y="3997528"/>
            <a:chExt cx="3281054" cy="26876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" t="4303" r="2071"/>
            <a:stretch/>
          </p:blipFill>
          <p:spPr bwMode="auto">
            <a:xfrm>
              <a:off x="5426885" y="3997528"/>
              <a:ext cx="3281054" cy="268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83427" r="9285" b="-1"/>
            <a:stretch/>
          </p:blipFill>
          <p:spPr bwMode="auto">
            <a:xfrm>
              <a:off x="5436638" y="6133140"/>
              <a:ext cx="3255058" cy="53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build="allAtOnce" animBg="1"/>
      <p:bldP spid="5" grpId="0" build="allAtOnce" animBg="1"/>
      <p:bldP spid="11" grpId="0" build="allAtOnce" animBg="1"/>
      <p:bldP spid="14" grpId="0" build="allAtOnce" animBg="1"/>
      <p:bldP spid="19" grpId="0" build="allAtOnce" animBg="1"/>
      <p:bldP spid="21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116 - 117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 </a:t>
            </a: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</a:t>
            </a:r>
            <a:r>
              <a:rPr lang="vi-VN" sz="2600" dirty="0" smtClean="0">
                <a:solidFill>
                  <a:prstClr val="white"/>
                </a:solidFill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formalizirana pravila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impersonalnost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FORMALNIM ORGANIZACIJAMA</a:t>
            </a:r>
          </a:p>
        </p:txBody>
      </p:sp>
    </p:spTree>
    <p:extLst>
      <p:ext uri="{BB962C8B-B14F-4D97-AF65-F5344CB8AC3E}">
        <p14:creationId xmlns:p14="http://schemas.microsoft.com/office/powerpoint/2010/main" val="3383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solidFill>
                  <a:prstClr val="white"/>
                </a:solidFill>
                <a:cs typeface="Arial" pitchFamily="34" charset="0"/>
              </a:rPr>
              <a:t>Amitai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(obični članovi)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(upravitelji)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moći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nagrađivanja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moć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solidFill>
                  <a:prstClr val="white"/>
                </a:solidFill>
                <a:cs typeface="Arial" pitchFamily="34" charset="0"/>
              </a:rPr>
              <a:t>priznanje..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tipa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uključenosti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otuđeni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proračunati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moralno uključeni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snažno podržavaju organizaciju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14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9488" y="254184"/>
            <a:ext cx="36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>
                <a:solidFill>
                  <a:srgbClr val="FFC000"/>
                </a:solidFill>
              </a:rPr>
              <a:t>S OBZIROM NA UKLJUČENOST NIŽIH ČLANOVA</a:t>
            </a:r>
          </a:p>
          <a:p>
            <a:r>
              <a:rPr lang="hr-HR" sz="1400" b="1" dirty="0" smtClean="0">
                <a:solidFill>
                  <a:srgbClr val="FFC000"/>
                </a:solidFill>
              </a:rPr>
              <a:t>I MOĆI KOJU PRIMJENJUJU VIŠI ČLANOVI</a:t>
            </a:r>
            <a:endParaRPr lang="hr-HR" sz="1400" b="1" dirty="0">
              <a:solidFill>
                <a:srgbClr val="FFC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536" y="1064611"/>
            <a:ext cx="2571768" cy="5461273"/>
            <a:chOff x="500034" y="1136079"/>
            <a:chExt cx="2571768" cy="5461273"/>
          </a:xfrm>
        </p:grpSpPr>
        <p:sp>
          <p:nvSpPr>
            <p:cNvPr id="24" name="Rectangle 23"/>
            <p:cNvSpPr/>
            <p:nvPr/>
          </p:nvSpPr>
          <p:spPr>
            <a:xfrm>
              <a:off x="500034" y="3954146"/>
              <a:ext cx="2571768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upotreba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sile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i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prijetnji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b="1" dirty="0" smtClean="0">
                  <a:solidFill>
                    <a:prstClr val="black"/>
                  </a:solidFill>
                  <a:cs typeface="Arial" pitchFamily="34" charset="0"/>
                </a:rPr>
                <a:t>cilj organizacije –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zadržati štićenike unutra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zatvori, logori i zatvorene mentalne institucije, sekte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2965" y="1136079"/>
              <a:ext cx="1905907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MOĆ PRINUDE</a:t>
              </a:r>
              <a:endParaRPr lang="hr-HR" sz="2000" b="1" dirty="0"/>
            </a:p>
          </p:txBody>
        </p:sp>
        <p:sp>
          <p:nvSpPr>
            <p:cNvPr id="7" name="Cross 6"/>
            <p:cNvSpPr/>
            <p:nvPr/>
          </p:nvSpPr>
          <p:spPr>
            <a:xfrm>
              <a:off x="1637141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2965" y="2276872"/>
              <a:ext cx="1905907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OTUĐENI</a:t>
              </a:r>
              <a:endParaRPr lang="hr-HR" sz="2000" b="1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1497886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10" y="3573016"/>
              <a:ext cx="1944216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PRINUDNE ORGANIZACIJE</a:t>
              </a:r>
              <a:endParaRPr lang="hr-HR" sz="2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2232" y="1064611"/>
            <a:ext cx="2556000" cy="5461273"/>
            <a:chOff x="3265884" y="1136079"/>
            <a:chExt cx="2556000" cy="5461273"/>
          </a:xfrm>
        </p:grpSpPr>
        <p:sp>
          <p:nvSpPr>
            <p:cNvPr id="25" name="Rectangle 24"/>
            <p:cNvSpPr/>
            <p:nvPr/>
          </p:nvSpPr>
          <p:spPr>
            <a:xfrm>
              <a:off x="3265884" y="3954146"/>
              <a:ext cx="2556000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upotreba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nagrada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i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novca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b="1" dirty="0" smtClean="0">
                  <a:solidFill>
                    <a:prstClr val="black"/>
                  </a:solidFill>
                  <a:cs typeface="Arial" pitchFamily="34" charset="0"/>
                </a:rPr>
                <a:t>cilj organizacije –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korist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tvornice, banke i druge privredne organizacije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52549" y="1136079"/>
              <a:ext cx="2182671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MOĆ NAGRAĐIVANJA</a:t>
              </a:r>
              <a:endParaRPr lang="hr-HR" sz="2000" b="1" dirty="0"/>
            </a:p>
          </p:txBody>
        </p:sp>
        <p:sp>
          <p:nvSpPr>
            <p:cNvPr id="11" name="Cross 10"/>
            <p:cNvSpPr/>
            <p:nvPr/>
          </p:nvSpPr>
          <p:spPr>
            <a:xfrm>
              <a:off x="4395107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52549" y="2276872"/>
              <a:ext cx="2182671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PRORAČUNATI</a:t>
              </a:r>
              <a:endParaRPr lang="hr-HR" sz="2000" b="1" dirty="0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4255852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30613" y="3573016"/>
              <a:ext cx="2226543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400"/>
                </a:lnSpc>
              </a:pPr>
              <a:r>
                <a:rPr lang="hr-HR" sz="2000" b="1" dirty="0">
                  <a:solidFill>
                    <a:prstClr val="white"/>
                  </a:solidFill>
                </a:rPr>
                <a:t>UTILITARISTIČKE ORGANIZACIJE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3160" y="1064611"/>
            <a:ext cx="2571768" cy="5461273"/>
            <a:chOff x="6153160" y="1136079"/>
            <a:chExt cx="2571768" cy="5461273"/>
          </a:xfrm>
        </p:grpSpPr>
        <p:sp>
          <p:nvSpPr>
            <p:cNvPr id="27" name="Rectangle 26"/>
            <p:cNvSpPr/>
            <p:nvPr/>
          </p:nvSpPr>
          <p:spPr>
            <a:xfrm>
              <a:off x="6153160" y="3954146"/>
              <a:ext cx="2571768" cy="26432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36000" rtlCol="0" anchor="ctr"/>
            <a:lstStyle/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dirty="0" smtClean="0">
                  <a:solidFill>
                    <a:prstClr val="black"/>
                  </a:solidFill>
                  <a:cs typeface="Arial" pitchFamily="34" charset="0"/>
                </a:rPr>
                <a:t>moć na temelju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uvjeravanja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,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upozorenja</a:t>
              </a:r>
              <a:r>
                <a:rPr lang="hr-HR" sz="1900" dirty="0" smtClean="0">
                  <a:solidFill>
                    <a:srgbClr val="FF0000"/>
                  </a:solidFill>
                  <a:cs typeface="Arial" pitchFamily="34" charset="0"/>
                </a:rPr>
                <a:t>, </a:t>
              </a:r>
              <a:r>
                <a:rPr lang="hr-HR" sz="1900" b="1" dirty="0" smtClean="0">
                  <a:solidFill>
                    <a:srgbClr val="FF0000"/>
                  </a:solidFill>
                  <a:cs typeface="Arial" pitchFamily="34" charset="0"/>
                </a:rPr>
                <a:t>javnog priznanja, društvenog pritiska</a:t>
              </a:r>
            </a:p>
            <a:p>
              <a:pPr marL="180000" lvl="1" indent="-180000">
                <a:spcBef>
                  <a:spcPts val="600"/>
                </a:spcBef>
                <a:buClr>
                  <a:prstClr val="black"/>
                </a:buClr>
                <a:buSzPct val="100000"/>
                <a:buFont typeface="Arial" pitchFamily="34" charset="0"/>
                <a:buChar char="−"/>
              </a:pPr>
              <a:r>
                <a:rPr lang="hr-HR" sz="1900" i="1" dirty="0" smtClean="0">
                  <a:solidFill>
                    <a:prstClr val="black"/>
                  </a:solidFill>
                  <a:cs typeface="Arial" pitchFamily="34" charset="0"/>
                </a:rPr>
                <a:t>Crkve, političke stranke, dobrovoljne udruge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86091" y="1136079"/>
              <a:ext cx="1905907" cy="6254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NORMATIVNA MOĆ</a:t>
              </a:r>
              <a:endParaRPr lang="hr-HR" sz="2000" b="1" dirty="0"/>
            </a:p>
          </p:txBody>
        </p:sp>
        <p:sp>
          <p:nvSpPr>
            <p:cNvPr id="12" name="Cross 11"/>
            <p:cNvSpPr/>
            <p:nvPr/>
          </p:nvSpPr>
          <p:spPr>
            <a:xfrm>
              <a:off x="7290267" y="1856699"/>
              <a:ext cx="297554" cy="294608"/>
            </a:xfrm>
            <a:prstGeom prst="plus">
              <a:avLst>
                <a:gd name="adj" fmla="val 382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86091" y="2276872"/>
              <a:ext cx="1905907" cy="62540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r>
                <a:rPr lang="hr-HR" sz="2000" b="1" dirty="0" smtClean="0"/>
                <a:t>MORALNO UKLJUČENI</a:t>
              </a:r>
              <a:endParaRPr lang="hr-HR" sz="2000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7151012" y="3001749"/>
              <a:ext cx="576064" cy="47731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66936" y="3573016"/>
              <a:ext cx="1944216" cy="68794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400"/>
                </a:lnSpc>
              </a:pPr>
              <a:r>
                <a:rPr lang="hr-HR" sz="2000" b="1" dirty="0" smtClean="0">
                  <a:solidFill>
                    <a:prstClr val="white"/>
                  </a:solidFill>
                </a:rPr>
                <a:t>NORMATIVNE ORGANIZACIJE</a:t>
              </a:r>
              <a:endParaRPr lang="hr-HR" sz="20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1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PRINUDE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NAGRAĐIVANJA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NORMATIVNA MOĆ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OTUĐENI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PRORAČUNATI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MORALNO UKLJUČENI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PRINUDNE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Crkve, političke stranke, dobrovoljne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UTILITARISTIČKE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7" grpId="1" build="allAtOnce" animBg="1"/>
      <p:bldP spid="8" grpId="0" build="allAtOnce" animBg="1"/>
      <p:bldP spid="8" grpId="1" build="allAtOnce" animBg="1"/>
      <p:bldP spid="9" grpId="0" build="allAtOnce" animBg="1"/>
      <p:bldP spid="9" grpId="1" build="allAtOnce" animBg="1"/>
      <p:bldP spid="10" grpId="0" build="allAtOnce" animBg="1"/>
      <p:bldP spid="10" grpId="1" build="allAtOnce" animBg="1"/>
      <p:bldP spid="11" grpId="0" build="allAtOnce" animBg="1"/>
      <p:bldP spid="11" grpId="1" build="allAtOnce" animBg="1"/>
      <p:bldP spid="12" grpId="0" build="allAtOnce" animBg="1"/>
      <p:bldP spid="12" grpId="1" build="allAtOnce" animBg="1"/>
      <p:bldP spid="18" grpId="0" animBg="1"/>
      <p:bldP spid="19" grpId="0" animBg="1"/>
      <p:bldP spid="20" grpId="0" animBg="1"/>
      <p:bldP spid="17" grpId="0" build="allAtOnce" animBg="1"/>
      <p:bldP spid="22" grpId="0" animBg="1"/>
      <p:bldP spid="21" grpId="0" build="allAtOnce" animBg="1"/>
      <p:bldP spid="25" grpId="0" build="allAtOnce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MENTALNA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osoblja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svaka organizacija ima </a:t>
            </a:r>
            <a:r>
              <a:rPr lang="hr-HR" sz="2600" u="sng" dirty="0" smtClean="0">
                <a:solidFill>
                  <a:prstClr val="white"/>
                </a:solidFill>
                <a:cs typeface="Arial" pitchFamily="34" charset="0"/>
              </a:rPr>
              <a:t>karakteristike svih triju tipova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vojnog</a:t>
            </a: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vojnika</a:t>
            </a:r>
            <a:r>
              <a:rPr lang="hr-HR" sz="22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Goffman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Foucault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ograničena komunikacija između osoblja i štićenika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sličnost tvornica i bolnica sa zatvorom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118 - 119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ORGANIZACIJE</a:t>
            </a:r>
            <a:endParaRPr lang="hr-HR" sz="32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sekundarna dr. grupa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koja na regularnoj osnovi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42763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5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250"/>
                            </p:stCondLst>
                            <p:childTnLst>
                              <p:par>
                                <p:cTn id="190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25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75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825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6" grpId="0" build="allAtOnce" animBg="1"/>
      <p:bldP spid="76" grpId="1" build="allAtOnce" animBg="1"/>
      <p:bldP spid="4" grpId="0" build="allAtOnce" animBg="1"/>
      <p:bldP spid="5" grpId="0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75" grpId="0" build="allAtOnce" animBg="1"/>
      <p:bldP spid="29" grpId="0" animBg="1"/>
      <p:bldP spid="30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BIROKRACIJA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uloga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, koja djeluje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na osnovi preciznih pravila i propisa</a:t>
            </a:r>
            <a:endParaRPr lang="hr-HR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tradiciji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racionalizaciji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Weberova 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idealan tip birokracije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zaposlenje se smatra karijerom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impersonalnost i objektivnost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355976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35610" y="3888960"/>
            <a:ext cx="4292138" cy="27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 descr="https://legendsbeard.com/wp-content/uploads/2016/07/clint-eastwood-beard-2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" y="3888960"/>
            <a:ext cx="4504184" cy="23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formalna i neformalna struktura birokracije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mreža ljudskih odnosa unutar organizacije (nedefinirane veze među ljudima)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(pisana pravila)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5" grpId="0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moderna birokracija je izuzetno racionalan i učinkovit način organiziranja velikog broja ljudi</a:t>
            </a:r>
          </a:p>
        </p:txBody>
      </p:sp>
    </p:spTree>
    <p:extLst>
      <p:ext uri="{BB962C8B-B14F-4D97-AF65-F5344CB8AC3E}">
        <p14:creationId xmlns:p14="http://schemas.microsoft.com/office/powerpoint/2010/main" val="1035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smtClean="0">
                <a:latin typeface="+mj-lt"/>
                <a:cs typeface="Calibri" panose="020F0502020204030204" pitchFamily="34" charset="0"/>
              </a:rPr>
              <a:t>DISFUNKCIJE BIROKRACIJE </a:t>
            </a:r>
            <a:r>
              <a:rPr lang="hr-HR" sz="2800" b="0" i="1" smtClean="0">
                <a:latin typeface="+mj-lt"/>
                <a:cs typeface="Calibri" panose="020F0502020204030204" pitchFamily="34" charset="0"/>
              </a:rPr>
              <a:t>(R. Michels)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racionalan i učinkovit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način organiziranja velikog broja ljudi – 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savršeni stroj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Weber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)</a:t>
            </a:r>
            <a:endParaRPr lang="hr-HR" sz="2400" i="1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DISFUNKCIJE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(negativne strane birokracije)</a:t>
            </a:r>
          </a:p>
          <a:p>
            <a:pPr marL="828000" lvl="1" indent="-396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izokrenuta racionalnost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samodovoljnost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parkinsonov zakon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oligarhija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(nalik na piramidu)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	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						–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Robert Michels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121 - 123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9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bujanje birokracije (parkinsonov zakon)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dirty="0" smtClean="0">
                <a:solidFill>
                  <a:prstClr val="white"/>
                </a:solidFill>
                <a:cs typeface="Calibri" pitchFamily="34" charset="0"/>
              </a:rPr>
              <a:t>samodovoljnost birokracije</a:t>
            </a:r>
            <a:endParaRPr lang="hr-HR" sz="2800" b="1" dirty="0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2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43636" y="214290"/>
            <a:ext cx="2786082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oligarhija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141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treba proučavati kao stvar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DRUŠTVENE ČINJENICE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DRUŠTVENO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DJELOVANJE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Kako ljudsko djelovanje (subjektivno) proizvodi svijet objektivnih stvari?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4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Arial" pitchFamily="34" charset="0"/>
              </a:rPr>
              <a:t>SOCIJALNA KONSTRUKCIJA ZBILJE</a:t>
            </a:r>
            <a:endParaRPr lang="hr-HR" sz="4400" b="1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85831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24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66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67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179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1 300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7 818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26 911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</p:txBody>
      </p:sp>
    </p:spTree>
    <p:extLst>
      <p:ext uri="{BB962C8B-B14F-4D97-AF65-F5344CB8AC3E}">
        <p14:creationId xmlns:p14="http://schemas.microsoft.com/office/powerpoint/2010/main" val="32298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4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spontano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nestrukturirano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ponašanje većeg broja ljudi koje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razlika između kolektivnog ponašanja i grupe: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ograničena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nejasne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(ne postoji osjećaj pripadnosti – „mi” i „oni” osjećaj)</a:t>
            </a:r>
            <a:endParaRPr lang="hr-HR" sz="2400" b="1" dirty="0" smtClean="0">
              <a:solidFill>
                <a:srgbClr val="FFC000"/>
              </a:solidFill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slabe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(nastaju i nestaju bez uspostavljanja čvršće strukture)</a:t>
            </a:r>
            <a:endParaRPr lang="hr-HR" sz="2400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konvergirajuće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71546"/>
            <a:ext cx="9144000" cy="55721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RASPRŠENO KOLEKTIVNO PONAŠANJE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obuhvaća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događaje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bez jasnog cilja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uglavnom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vrlo labavo strukturirani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glasine, moda, modne ludosti, pomama, masovna histerija, panika i javnost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GLASINE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su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neprovjerene informacije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koje se prenose neformalno, </a:t>
            </a:r>
            <a:r>
              <a:rPr lang="pl-PL" sz="2400" i="1" dirty="0" smtClean="0">
                <a:solidFill>
                  <a:prstClr val="white"/>
                </a:solidFill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pl-PL" sz="2200" i="1" dirty="0" smtClean="0">
                <a:solidFill>
                  <a:prstClr val="white"/>
                </a:solidFill>
                <a:cs typeface="Arial" pitchFamily="34" charset="0"/>
              </a:rPr>
              <a:t>Koja je razlika između trača (ogovaranja) i glasine?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podrazumijeva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široko prihvaćanje neke novosti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u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određenoj sferi života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(u odjevanju, ukrašavanju, umjetnosti, kulturi, glazbi, plesu...)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MODNE LUDOSTI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(eng. fads)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– kratkotrajno 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oduševljeno prihvaćanje novosti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(modni </a:t>
            </a:r>
            <a:r>
              <a:rPr lang="hr-HR" sz="2200" i="1" dirty="0" err="1" smtClean="0">
                <a:solidFill>
                  <a:prstClr val="white"/>
                </a:solidFill>
                <a:cs typeface="Arial" pitchFamily="34" charset="0"/>
              </a:rPr>
              <a:t>hirevi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</a:p>
        </p:txBody>
      </p:sp>
    </p:spTree>
    <p:extLst>
      <p:ext uri="{BB962C8B-B14F-4D97-AF65-F5344CB8AC3E}">
        <p14:creationId xmlns:p14="http://schemas.microsoft.com/office/powerpoint/2010/main" val="24680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iracionalno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povezano s neutemeljenim vjerovanjima, glasinama ili strahovima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JAVNOST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se sastoji od ljudi koji se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zanimaju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za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određena pitanja i nastoje utjecati na odlučivanje 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društvu.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 mnijenje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vi-VN" sz="2400" u="sng" dirty="0" smtClean="0">
                <a:solidFill>
                  <a:prstClr val="white"/>
                </a:solidFill>
                <a:cs typeface="Arial" pitchFamily="34" charset="0"/>
              </a:rPr>
              <a:t> je mišljenje javnosti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u društvu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određenom pitanju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„Skandali su kratkotrajna roba koja se u javnosti najbolje prodaje.”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čvršću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strukturu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koncentraciju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 raspršenog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GOMILA</a:t>
            </a: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privremeno okupljanje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većeg broja ljudi koji imaju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zajedničko središte pozornosti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Herbert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Blumer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četiri tipa gomile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5786454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578645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5786454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8107" y="1946023"/>
            <a:ext cx="3643338" cy="605080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2712910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2855784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2712910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3713042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3713042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3713042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3713042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2820067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2427158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3355058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141871" y="1456370"/>
            <a:ext cx="2182028" cy="1714512"/>
          </a:xfrm>
          <a:prstGeom prst="wedgeRoundRectCallout">
            <a:avLst>
              <a:gd name="adj1" fmla="val -3162"/>
              <a:gd name="adj2" fmla="val 859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67544" y="4797152"/>
            <a:ext cx="2461382" cy="1857388"/>
          </a:xfrm>
          <a:prstGeom prst="wedgeRoundRectCallout">
            <a:avLst>
              <a:gd name="adj1" fmla="val 39149"/>
              <a:gd name="adj2" fmla="val -7256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i regulirano </a:t>
            </a:r>
            <a:endParaRPr lang="hr-HR" sz="2000" b="1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38624" y="4827984"/>
            <a:ext cx="2571767" cy="1826556"/>
          </a:xfrm>
          <a:prstGeom prst="wedgeRoundRectCallout">
            <a:avLst>
              <a:gd name="adj1" fmla="val 43697"/>
              <a:gd name="adj2" fmla="val -7592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sudionika</a:t>
            </a:r>
            <a:endParaRPr lang="hr-HR" sz="2000" dirty="0" smtClean="0">
              <a:solidFill>
                <a:prstClr val="black"/>
              </a:solidFill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715008" y="4797152"/>
            <a:ext cx="3295905" cy="1857388"/>
          </a:xfrm>
          <a:prstGeom prst="wedgeRoundRectCallout">
            <a:avLst>
              <a:gd name="adj1" fmla="val 14286"/>
              <a:gd name="adj2" fmla="val -7498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točno određen cilj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snažnim emocijama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nogometna utakmica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544276" y="476672"/>
            <a:ext cx="2500330" cy="1428760"/>
          </a:xfrm>
          <a:prstGeom prst="wedgeRoundRectCallout">
            <a:avLst>
              <a:gd name="adj1" fmla="val 3672"/>
              <a:gd name="adj2" fmla="val 910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kada aktivna gomila poprimi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značajke</a:t>
            </a:r>
            <a:endParaRPr lang="hr-HR" sz="2000" b="1" i="1" dirty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61692" y="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cs typeface="Arial" pitchFamily="34" charset="0"/>
              </a:rPr>
              <a:t>ZNAČAJKE GOMILE</a:t>
            </a:r>
            <a:endParaRPr lang="hr-HR" sz="3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SUGESTIBILNOST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7831" y="1285860"/>
            <a:ext cx="2796900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DEINDIVIDUALIZACIJA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OSJEĆAJ NERANJIVOSTI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>
            <a:off x="4536281" y="714356"/>
            <a:ext cx="0" cy="5715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je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podložniji utjecaju 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nekritički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37831" y="1785926"/>
            <a:ext cx="2796900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3258" y="1857364"/>
            <a:ext cx="2811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gubi osjećaj identiteta i odgovornosti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anonimnosti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spremniji je činiti stvari koje inače ne bi činio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se osjeća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moćno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sklon je nasilju,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vandalizmu,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err="1" smtClean="0">
                <a:solidFill>
                  <a:prstClr val="white"/>
                </a:solidFill>
                <a:cs typeface="Arial" pitchFamily="34" charset="0"/>
              </a:rPr>
              <a:t>krađama..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.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142876" y="4429132"/>
            <a:ext cx="3500430" cy="22823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544238" y="4452945"/>
            <a:ext cx="342360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build="p"/>
      <p:bldP spid="40" grpId="0" animBg="1"/>
      <p:bldP spid="41" grpId="0" build="p"/>
      <p:bldP spid="42" grpId="0" animBg="1"/>
      <p:bldP spid="4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107 - 108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KONSTRUKCIJA ZBILJE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29" y="874812"/>
            <a:ext cx="9216008" cy="5786454"/>
          </a:xfrm>
        </p:spPr>
        <p:txBody>
          <a:bodyPr>
            <a:no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Peter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Berger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Thomas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Luckmann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–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Socijalna konstrukcija zbilje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interakcijom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pojedinaca društvo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iznova konstruira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jezik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– sredstvo učvršćivanja društvene zbilje</a:t>
            </a:r>
          </a:p>
          <a:p>
            <a:pPr lvl="1" indent="-324000">
              <a:lnSpc>
                <a:spcPct val="110000"/>
              </a:lnSpc>
              <a:spcBef>
                <a:spcPts val="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imenujemo nešto i time ga stavljamo u definirane granice (objektiviziramo)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stvaramo objektivnu zbilju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DEFINICIJA SITUACIJE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način na koji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shvaćamo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interpretiramo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neposredne okolnosti u kojima se nalazimo – </a:t>
            </a: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kultura (skup značenja) i socijalizacija (usvajanje tih značenja)</a:t>
            </a: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THOMASOV TEOREM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ako ljudi definiraju situaciju kao realnu, ona je realna u svojim posljedicama </a:t>
            </a:r>
            <a:r>
              <a:rPr lang="hr-HR" sz="2000" i="1" dirty="0" smtClean="0">
                <a:latin typeface="+mj-lt"/>
                <a:cs typeface="Calibri" panose="020F0502020204030204" pitchFamily="34" charset="0"/>
              </a:rPr>
              <a:t>(William I. Thomas)</a:t>
            </a:r>
          </a:p>
          <a:p>
            <a:pPr indent="-324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ljudi ne reagiraju samo na objektivne značajke neke situacije, nego i na </a:t>
            </a:r>
            <a:r>
              <a:rPr lang="hr-HR" sz="22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značenje koje situacija ima za njih</a:t>
            </a:r>
          </a:p>
          <a:p>
            <a:pPr indent="-324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primjer: poker blefiranje, banka i podizanje pologa,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Welsova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radiodrama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(1938.), 2012. i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majanski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kalendar..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7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TRI TEORIJE O KOLEKTIVNOM PONAŠANJU: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(Gustave </a:t>
            </a:r>
            <a:r>
              <a:rPr lang="hr-HR" sz="2400" b="1" i="1" dirty="0" smtClean="0">
                <a:solidFill>
                  <a:srgbClr val="FFC000"/>
                </a:solidFill>
                <a:cs typeface="Calibri" panose="020F0502020204030204" pitchFamily="34" charset="0"/>
              </a:rPr>
              <a:t>Le Bon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)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gomila zarazi ljude pa se oni počnu ponašati iracionalno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imitacija, sugestibilnost i cirkularna reakcija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konvergencije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motivi formiranja gomile prethode formiranju gomile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pojedinci su se skupili radi sličnih problema i sklonosti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okupljanje rasistički nastrojenih pojedinaca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nastajućih normi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pojedinac ili manja skupina pojedinaca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u gomili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stvaraju nove norme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koje onda ostali nekritički prihvaćaju i slijede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paljenje upaljača na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rock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koncertu ili bacanje cigle u izlog </a:t>
            </a:r>
            <a:endParaRPr lang="hr-HR" sz="2400" i="1" dirty="0" smtClean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KORISNI LINKOVI		   		 </a:t>
            </a:r>
            <a:r>
              <a:rPr lang="hr-HR" sz="20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(za lakše učenje)</a:t>
            </a:r>
            <a:endParaRPr lang="hr-HR" sz="4000" b="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087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SOCIJALNA INTERAKCIJA (od 5:40 min)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https://youtu.be/UUukBV82P9A?t=339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DRUŠTVENE 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GRUPE </a:t>
            </a:r>
            <a:r>
              <a:rPr lang="hr-HR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(10 </a:t>
            </a:r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min)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https</a:t>
            </a: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://youtu.be/_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wFZ5Dbj8DA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  </a:t>
            </a:r>
            <a:endParaRPr lang="hr-HR" sz="2000" dirty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FORMALNE ORGANIZACIJE I BIROKRACIJA (do 5:30 min)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4"/>
              </a:rPr>
              <a:t>https://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4"/>
              </a:rPr>
              <a:t>youtu.be/YDuBh7VbGgU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UPUTE KAKO AKTIVIRATI HRVATSKE TITLOVE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https://drive.google.com/file/d/1abXh5M2vnIFBxURvfSbzcNkp9YV0o_n_/view</a:t>
            </a:r>
          </a:p>
        </p:txBody>
      </p:sp>
    </p:spTree>
    <p:extLst>
      <p:ext uri="{BB962C8B-B14F-4D97-AF65-F5344CB8AC3E}">
        <p14:creationId xmlns:p14="http://schemas.microsoft.com/office/powerpoint/2010/main" val="5443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404664"/>
            <a:ext cx="4561020" cy="2424943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240979" y="404664"/>
            <a:ext cx="3637415" cy="2424943"/>
          </a:xfrm>
          <a:prstGeom prst="rect">
            <a:avLst/>
          </a:prstGeom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068960"/>
            <a:ext cx="3083412" cy="2058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2987824" y="4579201"/>
            <a:ext cx="3095482" cy="205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7"/>
          <a:srcRect r="7315"/>
          <a:stretch>
            <a:fillRect/>
          </a:stretch>
        </p:blipFill>
        <p:spPr>
          <a:xfrm>
            <a:off x="5782099" y="3068960"/>
            <a:ext cx="3105016" cy="20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11439</TotalTime>
  <Words>2880</Words>
  <Application>Microsoft Office PowerPoint</Application>
  <PresentationFormat>On-screen Show (4:3)</PresentationFormat>
  <Paragraphs>647</Paragraphs>
  <Slides>62</Slides>
  <Notes>57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SOCIJALNA KONSTRUKCIJA ZBILJE</vt:lpstr>
      <vt:lpstr>TEORIJE SOCIJALNE INTERAKCIJE</vt:lpstr>
      <vt:lpstr>SIMBOLIČKI INTERAKCIONIZAM</vt:lpstr>
      <vt:lpstr>PowerPoint Presentation</vt:lpstr>
      <vt:lpstr>DRAMATURŠKI PRISTUP</vt:lpstr>
      <vt:lpstr>ETNOMETODOLOGIJA</vt:lpstr>
      <vt:lpstr>TEORIJA SOCIJALNE RAZMJENE</vt:lpstr>
      <vt:lpstr>TEORIJA SOCIJALNE RAZMJENE</vt:lpstr>
      <vt:lpstr>DRUŠTVENE GRUPE</vt:lpstr>
      <vt:lpstr>PowerPoint Presentation</vt:lpstr>
      <vt:lpstr>PRIMARNE I SEKUNDARNE GRUPE</vt:lpstr>
      <vt:lpstr>PRIMARNE I SEKUNDARNE GRUPE</vt:lpstr>
      <vt:lpstr>REFERENTNE GRUPE</vt:lpstr>
      <vt:lpstr>REFERENTNE GRUPE </vt:lpstr>
      <vt:lpstr>PONAVLJANJE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TIPOVI ORGANIZACIJA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BIROKRACIJA</vt:lpstr>
      <vt:lpstr>BIROKRACIJA</vt:lpstr>
      <vt:lpstr>PowerPoint Presentation</vt:lpstr>
      <vt:lpstr>BIROKRACIJA</vt:lpstr>
      <vt:lpstr>DISFUNKCIJE BIROKRACIJE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KOLEKTIVNO PONAŠANJE</vt:lpstr>
      <vt:lpstr>PowerPoint Presentation</vt:lpstr>
      <vt:lpstr>KOLEKTIVNO PONAŠANJE</vt:lpstr>
      <vt:lpstr>KOLEKTIVNO PONAŠANJE</vt:lpstr>
      <vt:lpstr>KOLEKTIVNO PONAŠANJE</vt:lpstr>
      <vt:lpstr>PowerPoint Presentation</vt:lpstr>
      <vt:lpstr>PowerPoint Presentation</vt:lpstr>
      <vt:lpstr>TEORIJE O KOLEKTIVNOM PONAŠANJU</vt:lpstr>
      <vt:lpstr>PowerPoint Presentation</vt:lpstr>
      <vt:lpstr>KORISNI LINKOVI        (za lakše učenje)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1288</cp:revision>
  <dcterms:created xsi:type="dcterms:W3CDTF">2012-10-26T08:37:40Z</dcterms:created>
  <dcterms:modified xsi:type="dcterms:W3CDTF">2019-02-21T19:47:47Z</dcterms:modified>
</cp:coreProperties>
</file>